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8" r:id="rId3"/>
    <p:sldId id="259" r:id="rId4"/>
    <p:sldId id="275" r:id="rId5"/>
    <p:sldId id="260" r:id="rId6"/>
    <p:sldId id="261" r:id="rId7"/>
    <p:sldId id="262" r:id="rId8"/>
    <p:sldId id="273" r:id="rId9"/>
    <p:sldId id="263" r:id="rId10"/>
    <p:sldId id="264" r:id="rId11"/>
    <p:sldId id="265" r:id="rId12"/>
    <p:sldId id="266" r:id="rId13"/>
    <p:sldId id="276" r:id="rId14"/>
    <p:sldId id="267" r:id="rId15"/>
    <p:sldId id="268" r:id="rId16"/>
    <p:sldId id="269" r:id="rId17"/>
    <p:sldId id="277" r:id="rId18"/>
    <p:sldId id="274" r:id="rId19"/>
    <p:sldId id="27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48C034-DA18-4874-935B-822EAB988EF2}" type="datetimeFigureOut">
              <a:rPr lang="en-US" smtClean="0"/>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5A374-05BA-4399-B003-D152A7249650}" type="slidenum">
              <a:rPr lang="en-US" smtClean="0"/>
              <a:t>‹#›</a:t>
            </a:fld>
            <a:endParaRPr lang="en-US"/>
          </a:p>
        </p:txBody>
      </p:sp>
    </p:spTree>
    <p:extLst>
      <p:ext uri="{BB962C8B-B14F-4D97-AF65-F5344CB8AC3E}">
        <p14:creationId xmlns:p14="http://schemas.microsoft.com/office/powerpoint/2010/main" val="3614251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48C034-DA18-4874-935B-822EAB988EF2}" type="datetimeFigureOut">
              <a:rPr lang="en-US" smtClean="0"/>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5A374-05BA-4399-B003-D152A7249650}" type="slidenum">
              <a:rPr lang="en-US" smtClean="0"/>
              <a:t>‹#›</a:t>
            </a:fld>
            <a:endParaRPr lang="en-US"/>
          </a:p>
        </p:txBody>
      </p:sp>
    </p:spTree>
    <p:extLst>
      <p:ext uri="{BB962C8B-B14F-4D97-AF65-F5344CB8AC3E}">
        <p14:creationId xmlns:p14="http://schemas.microsoft.com/office/powerpoint/2010/main" val="2859914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48C034-DA18-4874-935B-822EAB988EF2}" type="datetimeFigureOut">
              <a:rPr lang="en-US" smtClean="0"/>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5A374-05BA-4399-B003-D152A7249650}" type="slidenum">
              <a:rPr lang="en-US" smtClean="0"/>
              <a:t>‹#›</a:t>
            </a:fld>
            <a:endParaRPr lang="en-US"/>
          </a:p>
        </p:txBody>
      </p:sp>
    </p:spTree>
    <p:extLst>
      <p:ext uri="{BB962C8B-B14F-4D97-AF65-F5344CB8AC3E}">
        <p14:creationId xmlns:p14="http://schemas.microsoft.com/office/powerpoint/2010/main" val="2126955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48C034-DA18-4874-935B-822EAB988EF2}" type="datetimeFigureOut">
              <a:rPr lang="en-US" smtClean="0"/>
              <a:t>12/15/2019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45A374-05BA-4399-B003-D152A7249650}" type="slidenum">
              <a:rPr lang="en-US" smtClean="0"/>
              <a:t>‹#›</a:t>
            </a:fld>
            <a:endParaRPr lang="en-US"/>
          </a:p>
        </p:txBody>
      </p:sp>
    </p:spTree>
    <p:extLst>
      <p:ext uri="{BB962C8B-B14F-4D97-AF65-F5344CB8AC3E}">
        <p14:creationId xmlns:p14="http://schemas.microsoft.com/office/powerpoint/2010/main" val="648215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48C034-DA18-4874-935B-822EAB988EF2}" type="datetimeFigureOut">
              <a:rPr lang="en-US" smtClean="0"/>
              <a:t>12/15/2019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45A374-05BA-4399-B003-D152A7249650}" type="slidenum">
              <a:rPr lang="en-US" smtClean="0"/>
              <a:t>‹#›</a:t>
            </a:fld>
            <a:endParaRPr lang="en-US"/>
          </a:p>
        </p:txBody>
      </p:sp>
    </p:spTree>
    <p:extLst>
      <p:ext uri="{BB962C8B-B14F-4D97-AF65-F5344CB8AC3E}">
        <p14:creationId xmlns:p14="http://schemas.microsoft.com/office/powerpoint/2010/main" val="2897873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48C034-DA18-4874-935B-822EAB988EF2}" type="datetimeFigureOut">
              <a:rPr lang="en-US" smtClean="0"/>
              <a:t>12/15/2019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45A374-05BA-4399-B003-D152A7249650}" type="slidenum">
              <a:rPr lang="en-US" smtClean="0"/>
              <a:t>‹#›</a:t>
            </a:fld>
            <a:endParaRPr lang="en-US"/>
          </a:p>
        </p:txBody>
      </p:sp>
    </p:spTree>
    <p:extLst>
      <p:ext uri="{BB962C8B-B14F-4D97-AF65-F5344CB8AC3E}">
        <p14:creationId xmlns:p14="http://schemas.microsoft.com/office/powerpoint/2010/main" val="399371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48C034-DA18-4874-935B-822EAB988EF2}" type="datetimeFigureOut">
              <a:rPr lang="en-US" smtClean="0"/>
              <a:t>12/15/2019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45A374-05BA-4399-B003-D152A7249650}" type="slidenum">
              <a:rPr lang="en-US" smtClean="0"/>
              <a:t>‹#›</a:t>
            </a:fld>
            <a:endParaRPr lang="en-US"/>
          </a:p>
        </p:txBody>
      </p:sp>
    </p:spTree>
    <p:extLst>
      <p:ext uri="{BB962C8B-B14F-4D97-AF65-F5344CB8AC3E}">
        <p14:creationId xmlns:p14="http://schemas.microsoft.com/office/powerpoint/2010/main" val="1824740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48C034-DA18-4874-935B-822EAB988EF2}" type="datetimeFigureOut">
              <a:rPr lang="en-US" smtClean="0"/>
              <a:t>12/15/2019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45A374-05BA-4399-B003-D152A7249650}" type="slidenum">
              <a:rPr lang="en-US" smtClean="0"/>
              <a:t>‹#›</a:t>
            </a:fld>
            <a:endParaRPr lang="en-US"/>
          </a:p>
        </p:txBody>
      </p:sp>
    </p:spTree>
    <p:extLst>
      <p:ext uri="{BB962C8B-B14F-4D97-AF65-F5344CB8AC3E}">
        <p14:creationId xmlns:p14="http://schemas.microsoft.com/office/powerpoint/2010/main" val="30422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48C034-DA18-4874-935B-822EAB988EF2}" type="datetimeFigureOut">
              <a:rPr lang="en-US" smtClean="0"/>
              <a:t>12/15/2019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45A374-05BA-4399-B003-D152A7249650}" type="slidenum">
              <a:rPr lang="en-US" smtClean="0"/>
              <a:t>‹#›</a:t>
            </a:fld>
            <a:endParaRPr lang="en-US"/>
          </a:p>
        </p:txBody>
      </p:sp>
    </p:spTree>
    <p:extLst>
      <p:ext uri="{BB962C8B-B14F-4D97-AF65-F5344CB8AC3E}">
        <p14:creationId xmlns:p14="http://schemas.microsoft.com/office/powerpoint/2010/main" val="3661558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48C034-DA18-4874-935B-822EAB988EF2}" type="datetimeFigureOut">
              <a:rPr lang="en-US" smtClean="0"/>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5A374-05BA-4399-B003-D152A7249650}" type="slidenum">
              <a:rPr lang="en-US" smtClean="0"/>
              <a:t>‹#›</a:t>
            </a:fld>
            <a:endParaRPr lang="en-US"/>
          </a:p>
        </p:txBody>
      </p:sp>
    </p:spTree>
    <p:extLst>
      <p:ext uri="{BB962C8B-B14F-4D97-AF65-F5344CB8AC3E}">
        <p14:creationId xmlns:p14="http://schemas.microsoft.com/office/powerpoint/2010/main" val="2658973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48C034-DA18-4874-935B-822EAB988EF2}" type="datetimeFigureOut">
              <a:rPr lang="en-US" smtClean="0"/>
              <a:t>12/15/2019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45A374-05BA-4399-B003-D152A7249650}" type="slidenum">
              <a:rPr lang="en-US" smtClean="0"/>
              <a:t>‹#›</a:t>
            </a:fld>
            <a:endParaRPr lang="en-US"/>
          </a:p>
        </p:txBody>
      </p:sp>
    </p:spTree>
    <p:extLst>
      <p:ext uri="{BB962C8B-B14F-4D97-AF65-F5344CB8AC3E}">
        <p14:creationId xmlns:p14="http://schemas.microsoft.com/office/powerpoint/2010/main" val="1297970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48C034-DA18-4874-935B-822EAB988EF2}" type="datetimeFigureOut">
              <a:rPr lang="en-US" smtClean="0"/>
              <a:t>12/15/2019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5A374-05BA-4399-B003-D152A7249650}" type="slidenum">
              <a:rPr lang="en-US" smtClean="0"/>
              <a:t>‹#›</a:t>
            </a:fld>
            <a:endParaRPr lang="en-US"/>
          </a:p>
        </p:txBody>
      </p:sp>
    </p:spTree>
    <p:extLst>
      <p:ext uri="{BB962C8B-B14F-4D97-AF65-F5344CB8AC3E}">
        <p14:creationId xmlns:p14="http://schemas.microsoft.com/office/powerpoint/2010/main" val="3813405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04800"/>
            <a:ext cx="7772399"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6610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pPr>
            <a:r>
              <a:rPr lang="en-US" b="1" dirty="0" smtClean="0">
                <a:effectLst/>
                <a:latin typeface="Times New Roman" pitchFamily="18" charset="0"/>
                <a:ea typeface="Times New Roman"/>
                <a:cs typeface="Times New Roman" pitchFamily="18" charset="0"/>
              </a:rPr>
              <a:t>Introduction</a:t>
            </a:r>
            <a:r>
              <a:rPr lang="en-US" sz="4000" dirty="0">
                <a:latin typeface="Times New Roman" pitchFamily="18" charset="0"/>
                <a:ea typeface="Times New Roman"/>
                <a:cs typeface="Times New Roman" pitchFamily="18" charset="0"/>
              </a:rPr>
              <a:t/>
            </a:r>
            <a:br>
              <a:rPr lang="en-US" sz="4000" dirty="0">
                <a:latin typeface="Times New Roman" pitchFamily="18" charset="0"/>
                <a:ea typeface="Times New Roman"/>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US" dirty="0" smtClean="0">
                <a:effectLst/>
                <a:latin typeface="Times New Roman"/>
                <a:ea typeface="Times New Roman"/>
              </a:rPr>
              <a:t>The safety of both nurses and their patients is a crucial issue and should not be underestimated.</a:t>
            </a:r>
          </a:p>
          <a:p>
            <a:r>
              <a:rPr lang="en-US" dirty="0" smtClean="0">
                <a:effectLst/>
                <a:latin typeface="Times New Roman"/>
                <a:ea typeface="Times New Roman"/>
              </a:rPr>
              <a:t>Bureau for labor statistics had in 2013 indicated a total prevalence rate of 6.4 work-related injuries and diseases among healthcare professionals</a:t>
            </a:r>
          </a:p>
          <a:p>
            <a:r>
              <a:rPr lang="en-US" dirty="0" smtClean="0">
                <a:effectLst/>
                <a:latin typeface="Times New Roman"/>
                <a:ea typeface="Times New Roman"/>
              </a:rPr>
              <a:t> From </a:t>
            </a:r>
            <a:r>
              <a:rPr lang="en-US" dirty="0" err="1" smtClean="0">
                <a:effectLst/>
                <a:latin typeface="Times New Roman"/>
                <a:ea typeface="Times New Roman"/>
              </a:rPr>
              <a:t>Barnsteiner</a:t>
            </a:r>
            <a:r>
              <a:rPr lang="en-US" dirty="0" smtClean="0">
                <a:effectLst/>
                <a:latin typeface="Times New Roman"/>
                <a:ea typeface="Times New Roman"/>
              </a:rPr>
              <a:t> (2011), nursing students need to get access to knowledge and skills about the safe work environment for their patients.</a:t>
            </a:r>
            <a:endParaRPr lang="en-US" dirty="0"/>
          </a:p>
        </p:txBody>
      </p:sp>
    </p:spTree>
    <p:extLst>
      <p:ext uri="{BB962C8B-B14F-4D97-AF65-F5344CB8AC3E}">
        <p14:creationId xmlns:p14="http://schemas.microsoft.com/office/powerpoint/2010/main" val="1236437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prstClr val="black"/>
                </a:solidFill>
                <a:latin typeface="Times New Roman" pitchFamily="18" charset="0"/>
                <a:ea typeface="Times New Roman"/>
                <a:cs typeface="Times New Roman" pitchFamily="18" charset="0"/>
              </a:rPr>
              <a:t>Introduction</a:t>
            </a:r>
            <a:endParaRPr lang="en-US" dirty="0"/>
          </a:p>
        </p:txBody>
      </p:sp>
      <p:sp>
        <p:nvSpPr>
          <p:cNvPr id="3" name="Content Placeholder 2"/>
          <p:cNvSpPr>
            <a:spLocks noGrp="1"/>
          </p:cNvSpPr>
          <p:nvPr>
            <p:ph idx="1"/>
          </p:nvPr>
        </p:nvSpPr>
        <p:spPr/>
        <p:txBody>
          <a:bodyPr/>
          <a:lstStyle/>
          <a:p>
            <a:r>
              <a:rPr lang="en-US" dirty="0" err="1" smtClean="0">
                <a:effectLst/>
                <a:latin typeface="Times New Roman"/>
                <a:ea typeface="Times New Roman"/>
              </a:rPr>
              <a:t>Cronenwett</a:t>
            </a:r>
            <a:r>
              <a:rPr lang="en-US" dirty="0" smtClean="0">
                <a:effectLst/>
                <a:latin typeface="Times New Roman"/>
                <a:ea typeface="Times New Roman"/>
              </a:rPr>
              <a:t> et al., (2007), defines safety in health as minimizing the risk of harm to patients and providers through a system of both effectiveness and individual performance; however, to be able to achieve this, it is understood that the provision of a safe and healthy work environment for nurses would ensure that nurses perform to the best of their abilities.</a:t>
            </a:r>
            <a:endParaRPr lang="en-US" dirty="0"/>
          </a:p>
        </p:txBody>
      </p:sp>
    </p:spTree>
    <p:extLst>
      <p:ext uri="{BB962C8B-B14F-4D97-AF65-F5344CB8AC3E}">
        <p14:creationId xmlns:p14="http://schemas.microsoft.com/office/powerpoint/2010/main" val="2018660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57200"/>
            <a:ext cx="7772400" cy="5562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1345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pPr>
            <a:r>
              <a:rPr lang="en-US" b="1" dirty="0" smtClean="0">
                <a:effectLst/>
                <a:latin typeface="Times New Roman"/>
                <a:ea typeface="Times New Roman"/>
                <a:cs typeface="Times New Roman"/>
              </a:rPr>
              <a:t>Objectives</a:t>
            </a:r>
            <a:endParaRPr lang="en-US" sz="4000" dirty="0">
              <a:ea typeface="Times New Roman"/>
              <a:cs typeface="Times New Roman"/>
            </a:endParaRPr>
          </a:p>
        </p:txBody>
      </p:sp>
      <p:sp>
        <p:nvSpPr>
          <p:cNvPr id="3" name="Content Placeholder 2"/>
          <p:cNvSpPr>
            <a:spLocks noGrp="1"/>
          </p:cNvSpPr>
          <p:nvPr>
            <p:ph idx="1"/>
          </p:nvPr>
        </p:nvSpPr>
        <p:spPr/>
        <p:txBody>
          <a:bodyPr>
            <a:normAutofit lnSpcReduction="10000"/>
          </a:bodyPr>
          <a:lstStyle/>
          <a:p>
            <a:r>
              <a:rPr lang="en-US" dirty="0" smtClean="0">
                <a:effectLst/>
                <a:latin typeface="Times New Roman"/>
                <a:ea typeface="Times New Roman"/>
              </a:rPr>
              <a:t>It is important to understand that of all the members of the healthcare system, nurses are considered to play critically important roles in ensuring that they monitor closely the safety of their patients.</a:t>
            </a:r>
          </a:p>
          <a:p>
            <a:r>
              <a:rPr lang="en-US" dirty="0" smtClean="0">
                <a:effectLst/>
                <a:latin typeface="Times New Roman"/>
                <a:ea typeface="Times New Roman"/>
              </a:rPr>
              <a:t>This course, therefore, has a single objective; to impart the much-needed knowledge to the nurse students about the care and management of the patients under their care.</a:t>
            </a:r>
          </a:p>
        </p:txBody>
      </p:sp>
    </p:spTree>
    <p:extLst>
      <p:ext uri="{BB962C8B-B14F-4D97-AF65-F5344CB8AC3E}">
        <p14:creationId xmlns:p14="http://schemas.microsoft.com/office/powerpoint/2010/main" val="3720598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pPr>
            <a:r>
              <a:rPr lang="en-US" b="1" dirty="0" smtClean="0">
                <a:effectLst/>
                <a:latin typeface="Times New Roman"/>
                <a:ea typeface="Times New Roman"/>
                <a:cs typeface="Times New Roman"/>
              </a:rPr>
              <a:t>Teaching strategies</a:t>
            </a:r>
            <a:r>
              <a:rPr lang="en-US" sz="4000" dirty="0">
                <a:ea typeface="Times New Roman"/>
                <a:cs typeface="Times New Roman"/>
              </a:rPr>
              <a:t/>
            </a:r>
            <a:br>
              <a:rPr lang="en-US" sz="4000" dirty="0">
                <a:ea typeface="Times New Roman"/>
                <a:cs typeface="Times New Roman"/>
              </a:rPr>
            </a:b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effectLst/>
                <a:latin typeface="Times New Roman"/>
                <a:ea typeface="Times New Roman"/>
              </a:rPr>
              <a:t>Bastable</a:t>
            </a:r>
            <a:r>
              <a:rPr lang="en-US" dirty="0" smtClean="0">
                <a:effectLst/>
                <a:latin typeface="Times New Roman"/>
                <a:ea typeface="Times New Roman"/>
              </a:rPr>
              <a:t> (2017), states that teaching of nursing students requires active learning strategies that engage the students actively while learning.</a:t>
            </a:r>
          </a:p>
          <a:p>
            <a:r>
              <a:rPr lang="en-US" dirty="0" smtClean="0">
                <a:latin typeface="Times New Roman"/>
                <a:ea typeface="Times New Roman"/>
              </a:rPr>
              <a:t>These teaching strategies may include; </a:t>
            </a:r>
            <a:r>
              <a:rPr lang="en-US" dirty="0" smtClean="0">
                <a:effectLst/>
                <a:latin typeface="Times New Roman"/>
                <a:ea typeface="Times New Roman"/>
              </a:rPr>
              <a:t>role-play, divide some of the students to act as nurses while others as patients while others like family members.</a:t>
            </a:r>
          </a:p>
          <a:p>
            <a:r>
              <a:rPr lang="en-US" dirty="0" smtClean="0">
                <a:effectLst/>
                <a:latin typeface="Times New Roman"/>
                <a:ea typeface="Times New Roman"/>
              </a:rPr>
              <a:t>Other activities may include; compare and contrast mechanism for students to create two similar case studies involving patients with similar disease symptoms.</a:t>
            </a:r>
            <a:endParaRPr lang="en-US" dirty="0"/>
          </a:p>
        </p:txBody>
      </p:sp>
    </p:spTree>
    <p:extLst>
      <p:ext uri="{BB962C8B-B14F-4D97-AF65-F5344CB8AC3E}">
        <p14:creationId xmlns:p14="http://schemas.microsoft.com/office/powerpoint/2010/main" val="2906374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200000"/>
              </a:lnSpc>
              <a:spcBef>
                <a:spcPts val="0"/>
              </a:spcBef>
              <a:spcAft>
                <a:spcPts val="1000"/>
              </a:spcAft>
            </a:pPr>
            <a:r>
              <a:rPr lang="en-US" sz="2800" b="1" dirty="0" smtClean="0">
                <a:effectLst/>
                <a:latin typeface="Times New Roman" pitchFamily="18" charset="0"/>
                <a:ea typeface="Times New Roman"/>
                <a:cs typeface="Times New Roman" pitchFamily="18" charset="0"/>
              </a:rPr>
              <a:t>What students to know about safe work environment for nurses?</a:t>
            </a:r>
            <a:r>
              <a:rPr lang="en-US" sz="2800" dirty="0">
                <a:latin typeface="Times New Roman" pitchFamily="18" charset="0"/>
                <a:ea typeface="Times New Roman"/>
                <a:cs typeface="Times New Roman" pitchFamily="18" charset="0"/>
              </a:rPr>
              <a:t/>
            </a:r>
            <a:br>
              <a:rPr lang="en-US" sz="2800" dirty="0">
                <a:latin typeface="Times New Roman" pitchFamily="18" charset="0"/>
                <a:ea typeface="Times New Roman"/>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r>
              <a:rPr lang="en-US" dirty="0" smtClean="0">
                <a:effectLst/>
                <a:latin typeface="Times New Roman"/>
                <a:ea typeface="Times New Roman"/>
              </a:rPr>
              <a:t>Traditionally education for healthcare professionals has always focused on the care of the patients; however, this strategy always lacks the understanding of the complexity of care delivery systems.</a:t>
            </a:r>
          </a:p>
          <a:p>
            <a:r>
              <a:rPr lang="en-US" dirty="0" smtClean="0">
                <a:effectLst/>
                <a:latin typeface="Times New Roman"/>
                <a:ea typeface="Times New Roman"/>
              </a:rPr>
              <a:t>Evidence-based research studies have indicated that teamwork and collaboration among healthcare professionals also assist them to work together to achieve a safe practice.</a:t>
            </a:r>
            <a:endParaRPr lang="en-US" dirty="0"/>
          </a:p>
        </p:txBody>
      </p:sp>
    </p:spTree>
    <p:extLst>
      <p:ext uri="{BB962C8B-B14F-4D97-AF65-F5344CB8AC3E}">
        <p14:creationId xmlns:p14="http://schemas.microsoft.com/office/powerpoint/2010/main" val="2261753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57200"/>
            <a:ext cx="79248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7539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pPr>
            <a:r>
              <a:rPr lang="en-US" b="1" dirty="0" smtClean="0">
                <a:effectLst/>
                <a:latin typeface="Times New Roman"/>
                <a:ea typeface="Times New Roman"/>
                <a:cs typeface="Times New Roman"/>
              </a:rPr>
              <a:t>Activities that promote safety</a:t>
            </a:r>
            <a:r>
              <a:rPr lang="en-US" sz="4000" dirty="0">
                <a:ea typeface="Times New Roman"/>
                <a:cs typeface="Times New Roman"/>
              </a:rPr>
              <a:t/>
            </a:r>
            <a:br>
              <a:rPr lang="en-US" sz="4000" dirty="0">
                <a:ea typeface="Times New Roman"/>
                <a:cs typeface="Times New Roman"/>
              </a:rPr>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effectLst/>
                <a:latin typeface="Times New Roman"/>
                <a:ea typeface="Times New Roman"/>
              </a:rPr>
              <a:t>For nursing students, the following categories have been identified to provide opportunities that ensure patient safety;</a:t>
            </a:r>
          </a:p>
          <a:p>
            <a:r>
              <a:rPr lang="en-US" dirty="0" smtClean="0">
                <a:latin typeface="Times New Roman" pitchFamily="18" charset="0"/>
                <a:cs typeface="Times New Roman" pitchFamily="18" charset="0"/>
              </a:rPr>
              <a:t>Incorporating user-centered designs</a:t>
            </a:r>
          </a:p>
          <a:p>
            <a:r>
              <a:rPr lang="en-US" dirty="0" smtClean="0">
                <a:latin typeface="Times New Roman" pitchFamily="18" charset="0"/>
                <a:cs typeface="Times New Roman" pitchFamily="18" charset="0"/>
              </a:rPr>
              <a:t>Avoiding reliance on memory</a:t>
            </a:r>
          </a:p>
          <a:p>
            <a:r>
              <a:rPr lang="en-US" dirty="0" smtClean="0">
                <a:latin typeface="Times New Roman" pitchFamily="18" charset="0"/>
                <a:cs typeface="Times New Roman" pitchFamily="18" charset="0"/>
              </a:rPr>
              <a:t>Attention to work safety</a:t>
            </a:r>
          </a:p>
          <a:p>
            <a:r>
              <a:rPr lang="en-US" dirty="0" smtClean="0">
                <a:latin typeface="Times New Roman" pitchFamily="18" charset="0"/>
                <a:cs typeface="Times New Roman" pitchFamily="18" charset="0"/>
              </a:rPr>
              <a:t>Design for recovery</a:t>
            </a:r>
          </a:p>
          <a:p>
            <a:r>
              <a:rPr lang="en-US" dirty="0" smtClean="0">
                <a:latin typeface="Times New Roman" pitchFamily="18" charset="0"/>
                <a:cs typeface="Times New Roman" pitchFamily="18" charset="0"/>
              </a:rPr>
              <a:t>Improving access to accurate and timely information.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845787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Incorporating user-centered designs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effectLst/>
                <a:latin typeface="Times New Roman"/>
                <a:ea typeface="Times New Roman"/>
              </a:rPr>
              <a:t>This is based on mechanisms such as visibility, constraint and forcing functions.</a:t>
            </a:r>
          </a:p>
          <a:p>
            <a:r>
              <a:rPr lang="en-US" dirty="0" smtClean="0">
                <a:effectLst/>
                <a:latin typeface="Times New Roman"/>
                <a:ea typeface="Times New Roman"/>
              </a:rPr>
              <a:t>Affordance and visibility are simple mechanisms that every student nurse should be well acquainted with to ensure that operations such as surgery are carried out without errors.</a:t>
            </a:r>
          </a:p>
        </p:txBody>
      </p:sp>
    </p:spTree>
    <p:extLst>
      <p:ext uri="{BB962C8B-B14F-4D97-AF65-F5344CB8AC3E}">
        <p14:creationId xmlns:p14="http://schemas.microsoft.com/office/powerpoint/2010/main" val="2579531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pPr>
            <a:r>
              <a:rPr lang="en-US" b="1" dirty="0" smtClean="0">
                <a:effectLst/>
                <a:latin typeface="Times New Roman"/>
                <a:ea typeface="Times New Roman"/>
                <a:cs typeface="Times New Roman"/>
              </a:rPr>
              <a:t>Avoiding reliance on memory</a:t>
            </a:r>
            <a:endParaRPr lang="en-US" sz="4000" dirty="0">
              <a:ea typeface="Times New Roman"/>
              <a:cs typeface="Times New Roman"/>
            </a:endParaRPr>
          </a:p>
        </p:txBody>
      </p:sp>
      <p:sp>
        <p:nvSpPr>
          <p:cNvPr id="3" name="Content Placeholder 2"/>
          <p:cNvSpPr>
            <a:spLocks noGrp="1"/>
          </p:cNvSpPr>
          <p:nvPr>
            <p:ph idx="1"/>
          </p:nvPr>
        </p:nvSpPr>
        <p:spPr/>
        <p:txBody>
          <a:bodyPr>
            <a:normAutofit lnSpcReduction="10000"/>
          </a:bodyPr>
          <a:lstStyle/>
          <a:p>
            <a:r>
              <a:rPr lang="en-US" dirty="0" smtClean="0">
                <a:effectLst/>
                <a:latin typeface="Times New Roman"/>
                <a:ea typeface="Times New Roman"/>
              </a:rPr>
              <a:t>It is important to make the students aware that standardizing and simplifying medical procedures reduces the overreliance on human memory.</a:t>
            </a:r>
          </a:p>
          <a:p>
            <a:r>
              <a:rPr lang="en-US" dirty="0" smtClean="0">
                <a:effectLst/>
                <a:latin typeface="Times New Roman"/>
                <a:ea typeface="Times New Roman"/>
              </a:rPr>
              <a:t>They should put in place the use of protocols and checklists to successfully reduce the reliance on human memory and be well informed about the use of default medication orders for the issuance of medicines.</a:t>
            </a:r>
            <a:endParaRPr lang="en-US" dirty="0"/>
          </a:p>
        </p:txBody>
      </p:sp>
    </p:spTree>
    <p:extLst>
      <p:ext uri="{BB962C8B-B14F-4D97-AF65-F5344CB8AC3E}">
        <p14:creationId xmlns:p14="http://schemas.microsoft.com/office/powerpoint/2010/main" val="3586323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pPr>
            <a:r>
              <a:rPr lang="en-US" b="1" dirty="0" smtClean="0">
                <a:effectLst/>
                <a:latin typeface="Times New Roman"/>
                <a:ea typeface="Times New Roman"/>
                <a:cs typeface="Times New Roman"/>
              </a:rPr>
              <a:t>Attention to work safety</a:t>
            </a:r>
            <a:r>
              <a:rPr lang="en-US" sz="4000" dirty="0">
                <a:ea typeface="Times New Roman"/>
                <a:cs typeface="Times New Roman"/>
              </a:rPr>
              <a:t/>
            </a:r>
            <a:br>
              <a:rPr lang="en-US" sz="4000" dirty="0">
                <a:ea typeface="Times New Roman"/>
                <a:cs typeface="Times New Roman"/>
              </a:rPr>
            </a:br>
            <a:endParaRPr lang="en-US" dirty="0"/>
          </a:p>
        </p:txBody>
      </p:sp>
      <p:sp>
        <p:nvSpPr>
          <p:cNvPr id="3" name="Content Placeholder 2"/>
          <p:cNvSpPr>
            <a:spLocks noGrp="1"/>
          </p:cNvSpPr>
          <p:nvPr>
            <p:ph idx="1"/>
          </p:nvPr>
        </p:nvSpPr>
        <p:spPr/>
        <p:txBody>
          <a:bodyPr/>
          <a:lstStyle/>
          <a:p>
            <a:pPr lvl="0"/>
            <a:r>
              <a:rPr lang="en-US" dirty="0" smtClean="0">
                <a:effectLst/>
                <a:latin typeface="Times New Roman"/>
                <a:ea typeface="Times New Roman"/>
              </a:rPr>
              <a:t>It has been noted that distractions and interruptions of nurses affect the way they do things and a major cause of medication administration errors.</a:t>
            </a:r>
          </a:p>
          <a:p>
            <a:pPr lvl="0"/>
            <a:r>
              <a:rPr lang="en-US" dirty="0" smtClean="0">
                <a:effectLst/>
                <a:latin typeface="Times New Roman"/>
                <a:ea typeface="Times New Roman"/>
              </a:rPr>
              <a:t>Nurses should, therefore, be educated oh how to ensure they avert such distractions and interruptions while in the course of duties.</a:t>
            </a:r>
            <a:endParaRPr lang="en-US" dirty="0">
              <a:solidFill>
                <a:prstClr val="black"/>
              </a:solidFill>
            </a:endParaRPr>
          </a:p>
          <a:p>
            <a:endParaRPr lang="en-US" dirty="0"/>
          </a:p>
        </p:txBody>
      </p:sp>
    </p:spTree>
    <p:extLst>
      <p:ext uri="{BB962C8B-B14F-4D97-AF65-F5344CB8AC3E}">
        <p14:creationId xmlns:p14="http://schemas.microsoft.com/office/powerpoint/2010/main" val="3146575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609600"/>
            <a:ext cx="7696199"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1344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pPr>
            <a:r>
              <a:rPr lang="en-US" b="1" dirty="0" smtClean="0">
                <a:effectLst/>
                <a:latin typeface="Times New Roman"/>
                <a:ea typeface="Times New Roman"/>
                <a:cs typeface="Times New Roman"/>
              </a:rPr>
              <a:t>Design for recovery</a:t>
            </a:r>
            <a:r>
              <a:rPr lang="en-US" sz="4000" dirty="0">
                <a:ea typeface="Times New Roman"/>
                <a:cs typeface="Times New Roman"/>
              </a:rPr>
              <a:t/>
            </a:r>
            <a:br>
              <a:rPr lang="en-US" sz="4000" dirty="0">
                <a:ea typeface="Times New Roman"/>
                <a:cs typeface="Times New Roman"/>
              </a:rPr>
            </a:br>
            <a:endParaRPr lang="en-US" dirty="0"/>
          </a:p>
        </p:txBody>
      </p:sp>
      <p:sp>
        <p:nvSpPr>
          <p:cNvPr id="3" name="Content Placeholder 2"/>
          <p:cNvSpPr>
            <a:spLocks noGrp="1"/>
          </p:cNvSpPr>
          <p:nvPr>
            <p:ph idx="1"/>
          </p:nvPr>
        </p:nvSpPr>
        <p:spPr/>
        <p:txBody>
          <a:bodyPr>
            <a:normAutofit lnSpcReduction="10000"/>
          </a:bodyPr>
          <a:lstStyle/>
          <a:p>
            <a:r>
              <a:rPr lang="en-US" dirty="0">
                <a:latin typeface="Times New Roman"/>
                <a:ea typeface="Times New Roman"/>
              </a:rPr>
              <a:t>D</a:t>
            </a:r>
            <a:r>
              <a:rPr lang="en-US" dirty="0" smtClean="0">
                <a:effectLst/>
                <a:latin typeface="Times New Roman"/>
                <a:ea typeface="Times New Roman"/>
              </a:rPr>
              <a:t>esigning recovery mechanisms will act to ensure that reversible errors are reversed.</a:t>
            </a:r>
          </a:p>
          <a:p>
            <a:r>
              <a:rPr lang="en-US" dirty="0" smtClean="0">
                <a:effectLst/>
                <a:latin typeface="Times New Roman"/>
                <a:ea typeface="Times New Roman"/>
              </a:rPr>
              <a:t>It is vital to note that the occurrence of errors is always accompanied by high levels of stress and a subsequent effect on the level of problem-solving skills, planning and teaching of the nursing students on the design recovery measures would, therefore, promote the practice of rescue.</a:t>
            </a:r>
            <a:endParaRPr lang="en-US" dirty="0"/>
          </a:p>
        </p:txBody>
      </p:sp>
    </p:spTree>
    <p:extLst>
      <p:ext uri="{BB962C8B-B14F-4D97-AF65-F5344CB8AC3E}">
        <p14:creationId xmlns:p14="http://schemas.microsoft.com/office/powerpoint/2010/main" val="4199708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200000"/>
              </a:lnSpc>
              <a:spcBef>
                <a:spcPts val="0"/>
              </a:spcBef>
              <a:spcAft>
                <a:spcPts val="1000"/>
              </a:spcAft>
            </a:pPr>
            <a:r>
              <a:rPr lang="en-US" sz="2800" b="1" dirty="0" smtClean="0">
                <a:effectLst/>
                <a:latin typeface="Times New Roman" pitchFamily="18" charset="0"/>
                <a:ea typeface="Times New Roman"/>
                <a:cs typeface="Times New Roman" pitchFamily="18" charset="0"/>
              </a:rPr>
              <a:t>Improving access to accurate and timely information</a:t>
            </a:r>
            <a:r>
              <a:rPr lang="en-US" sz="2800" dirty="0">
                <a:latin typeface="Times New Roman" pitchFamily="18" charset="0"/>
                <a:ea typeface="Times New Roman"/>
                <a:cs typeface="Times New Roman" pitchFamily="18" charset="0"/>
              </a:rPr>
              <a:t/>
            </a:r>
            <a:br>
              <a:rPr lang="en-US" sz="2800" dirty="0">
                <a:latin typeface="Times New Roman" pitchFamily="18" charset="0"/>
                <a:ea typeface="Times New Roman"/>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information regarding drug formularies, patient records, medication, and administrative records needs to be available for the nurses, the teaching of the safety in the nurses' work environments would, therefore, ensure that nurses are well aware of the importance of having this information at the point of care.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140376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indent="457200">
              <a:lnSpc>
                <a:spcPct val="200000"/>
              </a:lnSpc>
              <a:spcBef>
                <a:spcPts val="0"/>
              </a:spcBef>
              <a:spcAft>
                <a:spcPts val="1000"/>
              </a:spcAft>
            </a:pPr>
            <a:r>
              <a:rPr lang="en-US" b="1" dirty="0" smtClean="0">
                <a:effectLst/>
                <a:latin typeface="Times New Roman"/>
                <a:ea typeface="Times New Roman"/>
                <a:cs typeface="Times New Roman"/>
              </a:rPr>
              <a:t>Summary of the teaching plan</a:t>
            </a:r>
            <a:endParaRPr lang="en-US" sz="4000" dirty="0">
              <a:ea typeface="Times New Roman"/>
              <a:cs typeface="Times New Roman"/>
            </a:endParaRPr>
          </a:p>
        </p:txBody>
      </p:sp>
      <p:sp>
        <p:nvSpPr>
          <p:cNvPr id="3" name="Content Placeholder 2"/>
          <p:cNvSpPr>
            <a:spLocks noGrp="1"/>
          </p:cNvSpPr>
          <p:nvPr>
            <p:ph idx="1"/>
          </p:nvPr>
        </p:nvSpPr>
        <p:spPr/>
        <p:txBody>
          <a:bodyPr>
            <a:normAutofit fontScale="92500"/>
          </a:bodyPr>
          <a:lstStyle/>
          <a:p>
            <a:r>
              <a:rPr lang="en-US" dirty="0" smtClean="0">
                <a:effectLst/>
                <a:latin typeface="Times New Roman"/>
                <a:ea typeface="Times New Roman"/>
              </a:rPr>
              <a:t>Throughout this unit, the students would be required to understand the dynamics around the workplace safety for nurses.</a:t>
            </a:r>
          </a:p>
          <a:p>
            <a:r>
              <a:rPr lang="en-US" dirty="0" smtClean="0">
                <a:effectLst/>
                <a:latin typeface="Times New Roman"/>
                <a:ea typeface="Times New Roman"/>
              </a:rPr>
              <a:t>The phase would involve them in learning concerning patients’ safety and how to ensure safety is maintained.</a:t>
            </a:r>
          </a:p>
          <a:p>
            <a:r>
              <a:rPr lang="en-US" dirty="0" smtClean="0">
                <a:latin typeface="Times New Roman" pitchFamily="18" charset="0"/>
                <a:cs typeface="Times New Roman" pitchFamily="18" charset="0"/>
              </a:rPr>
              <a:t>The objectives would seek to ensure the students fully understand and consequently become aware of the importance of their workplace safety.</a:t>
            </a:r>
          </a:p>
          <a:p>
            <a:endParaRPr lang="en-US" dirty="0"/>
          </a:p>
        </p:txBody>
      </p:sp>
    </p:spTree>
    <p:extLst>
      <p:ext uri="{BB962C8B-B14F-4D97-AF65-F5344CB8AC3E}">
        <p14:creationId xmlns:p14="http://schemas.microsoft.com/office/powerpoint/2010/main" val="1060939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Nursing students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1" y="1828800"/>
            <a:ext cx="7315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7848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609600"/>
            <a:ext cx="70866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7257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pPr>
            <a:r>
              <a:rPr lang="en-US" b="1" dirty="0" smtClean="0">
                <a:effectLst/>
                <a:latin typeface="Times New Roman"/>
                <a:ea typeface="Times New Roman"/>
                <a:cs typeface="Times New Roman"/>
              </a:rPr>
              <a:t>References</a:t>
            </a:r>
            <a:endParaRPr lang="en-US" sz="4000" dirty="0">
              <a:ea typeface="Times New Roman"/>
              <a:cs typeface="Times New Roman"/>
            </a:endParaRPr>
          </a:p>
        </p:txBody>
      </p:sp>
      <p:sp>
        <p:nvSpPr>
          <p:cNvPr id="3" name="Content Placeholder 2"/>
          <p:cNvSpPr>
            <a:spLocks noGrp="1"/>
          </p:cNvSpPr>
          <p:nvPr>
            <p:ph idx="1"/>
          </p:nvPr>
        </p:nvSpPr>
        <p:spPr/>
        <p:txBody>
          <a:bodyPr>
            <a:normAutofit fontScale="85000" lnSpcReduction="20000"/>
          </a:bodyPr>
          <a:lstStyle/>
          <a:p>
            <a:r>
              <a:rPr lang="en-US" dirty="0" err="1" smtClean="0">
                <a:latin typeface="Times New Roman" pitchFamily="18" charset="0"/>
                <a:cs typeface="Times New Roman" pitchFamily="18" charset="0"/>
              </a:rPr>
              <a:t>Barnsteiner</a:t>
            </a:r>
            <a:r>
              <a:rPr lang="en-US" dirty="0" smtClean="0">
                <a:latin typeface="Times New Roman" pitchFamily="18" charset="0"/>
                <a:cs typeface="Times New Roman" pitchFamily="18" charset="0"/>
              </a:rPr>
              <a:t>, J. (2011). Teaching the culture of safety. The Online Journal of Issues in Nursing, 16(3).</a:t>
            </a:r>
          </a:p>
          <a:p>
            <a:r>
              <a:rPr lang="en-US" dirty="0" err="1" smtClean="0">
                <a:latin typeface="Times New Roman" pitchFamily="18" charset="0"/>
                <a:cs typeface="Times New Roman" pitchFamily="18" charset="0"/>
              </a:rPr>
              <a:t>Bastable</a:t>
            </a:r>
            <a:r>
              <a:rPr lang="en-US" dirty="0" smtClean="0">
                <a:latin typeface="Times New Roman" pitchFamily="18" charset="0"/>
                <a:cs typeface="Times New Roman" pitchFamily="18" charset="0"/>
              </a:rPr>
              <a:t>, S. B. (2017). Nurse as educator: Principles of teaching and learning for nursing practice. Jones &amp; Bartlett Learning.</a:t>
            </a:r>
          </a:p>
          <a:p>
            <a:r>
              <a:rPr lang="en-US" dirty="0" smtClean="0">
                <a:latin typeface="Times New Roman" pitchFamily="18" charset="0"/>
                <a:cs typeface="Times New Roman" pitchFamily="18" charset="0"/>
              </a:rPr>
              <a:t>Billings, D. M., &amp; Halstead, J. A. (2015). Teaching in nursing-e-book: A guide for faculty. Elsevier Health Sciences.</a:t>
            </a:r>
          </a:p>
          <a:p>
            <a:r>
              <a:rPr lang="en-US" dirty="0" err="1" smtClean="0">
                <a:latin typeface="Times New Roman" pitchFamily="18" charset="0"/>
                <a:cs typeface="Times New Roman" pitchFamily="18" charset="0"/>
              </a:rPr>
              <a:t>Cronenwett</a:t>
            </a:r>
            <a:r>
              <a:rPr lang="en-US" dirty="0" smtClean="0">
                <a:latin typeface="Times New Roman" pitchFamily="18" charset="0"/>
                <a:cs typeface="Times New Roman" pitchFamily="18" charset="0"/>
              </a:rPr>
              <a:t>, L., Sherwood, G., </a:t>
            </a:r>
            <a:r>
              <a:rPr lang="en-US" dirty="0" err="1" smtClean="0">
                <a:latin typeface="Times New Roman" pitchFamily="18" charset="0"/>
                <a:cs typeface="Times New Roman" pitchFamily="18" charset="0"/>
              </a:rPr>
              <a:t>Barnsteiner</a:t>
            </a:r>
            <a:r>
              <a:rPr lang="en-US" dirty="0" smtClean="0">
                <a:latin typeface="Times New Roman" pitchFamily="18" charset="0"/>
                <a:cs typeface="Times New Roman" pitchFamily="18" charset="0"/>
              </a:rPr>
              <a:t>, J., </a:t>
            </a:r>
            <a:r>
              <a:rPr lang="en-US" dirty="0" err="1" smtClean="0">
                <a:latin typeface="Times New Roman" pitchFamily="18" charset="0"/>
                <a:cs typeface="Times New Roman" pitchFamily="18" charset="0"/>
              </a:rPr>
              <a:t>Disch</a:t>
            </a:r>
            <a:r>
              <a:rPr lang="en-US" dirty="0" smtClean="0">
                <a:latin typeface="Times New Roman" pitchFamily="18" charset="0"/>
                <a:cs typeface="Times New Roman" pitchFamily="18" charset="0"/>
              </a:rPr>
              <a:t>, J., Johnson, J., Mitchell, P., ... &amp; Warren, J. (2007). Quality and safety education for nurses. Nursing Outlook, 55(3), 122-131.</a:t>
            </a: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468879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TotalTime>
  <Words>869</Words>
  <Application>Microsoft Office PowerPoint</Application>
  <PresentationFormat>On-screen Show (4:3)</PresentationFormat>
  <Paragraphs>47</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Introduction </vt:lpstr>
      <vt:lpstr>Introduction</vt:lpstr>
      <vt:lpstr>PowerPoint Presentation</vt:lpstr>
      <vt:lpstr>Objectives</vt:lpstr>
      <vt:lpstr>Teaching strategies </vt:lpstr>
      <vt:lpstr>What students to know about safe work environment for nurses? </vt:lpstr>
      <vt:lpstr>PowerPoint Presentation</vt:lpstr>
      <vt:lpstr>Activities that promote safety </vt:lpstr>
      <vt:lpstr>Incorporating user-centered designs</vt:lpstr>
      <vt:lpstr>Avoiding reliance on memory</vt:lpstr>
      <vt:lpstr>Attention to work safety </vt:lpstr>
      <vt:lpstr>PowerPoint Presentation</vt:lpstr>
      <vt:lpstr>Design for recovery </vt:lpstr>
      <vt:lpstr>Improving access to accurate and timely information </vt:lpstr>
      <vt:lpstr>Summary of the teaching plan</vt:lpstr>
      <vt:lpstr>Nursing students </vt:lpstr>
      <vt:lpstr>PowerPoint Presentation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20</cp:revision>
  <dcterms:created xsi:type="dcterms:W3CDTF">2019-12-15T14:45:12Z</dcterms:created>
  <dcterms:modified xsi:type="dcterms:W3CDTF">2019-12-15T19:10:20Z</dcterms:modified>
</cp:coreProperties>
</file>